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2"/>
  </p:notesMasterIdLst>
  <p:sldIdLst>
    <p:sldId id="256" r:id="rId2"/>
    <p:sldId id="257" r:id="rId3"/>
    <p:sldId id="258" r:id="rId4"/>
    <p:sldId id="259" r:id="rId5"/>
    <p:sldId id="260" r:id="rId6"/>
    <p:sldId id="263" r:id="rId7"/>
    <p:sldId id="261" r:id="rId8"/>
    <p:sldId id="265" r:id="rId9"/>
    <p:sldId id="264" r:id="rId10"/>
    <p:sldId id="262"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3728" autoAdjust="0"/>
  </p:normalViewPr>
  <p:slideViewPr>
    <p:cSldViewPr>
      <p:cViewPr varScale="1">
        <p:scale>
          <a:sx n="82" d="100"/>
          <a:sy n="82" d="100"/>
        </p:scale>
        <p:origin x="-1260"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8105160-86F9-437A-92C4-6A289153DE5B}" type="datetimeFigureOut">
              <a:rPr lang="en-US" smtClean="0"/>
              <a:t>9/6/2012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2E6512A-FD97-40FC-90A7-D443EE03A497}" type="slidenum">
              <a:rPr lang="en-US" smtClean="0"/>
              <a:t>‹#›</a:t>
            </a:fld>
            <a:endParaRPr lang="en-US"/>
          </a:p>
        </p:txBody>
      </p:sp>
    </p:spTree>
    <p:extLst>
      <p:ext uri="{BB962C8B-B14F-4D97-AF65-F5344CB8AC3E}">
        <p14:creationId xmlns:p14="http://schemas.microsoft.com/office/powerpoint/2010/main" val="27580786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By definition everyone is selfish, you are selfish because you do what you want to do, no matter what it is that you are doing</a:t>
            </a:r>
          </a:p>
          <a:p>
            <a:r>
              <a:rPr lang="en-US" dirty="0" smtClean="0"/>
              <a:t>Even if you clean</a:t>
            </a:r>
            <a:r>
              <a:rPr lang="en-US" baseline="0" dirty="0" smtClean="0"/>
              <a:t> the house you do it because you will feel guilty if you do not, so therefore in order not to feel guilty you clean the house because you want to feel good.</a:t>
            </a:r>
          </a:p>
          <a:p>
            <a:r>
              <a:rPr lang="en-US" baseline="0" dirty="0" smtClean="0"/>
              <a:t>Mother Theresa loves her work and is selfish by this definition</a:t>
            </a:r>
            <a:endParaRPr lang="en-US" dirty="0"/>
          </a:p>
        </p:txBody>
      </p:sp>
      <p:sp>
        <p:nvSpPr>
          <p:cNvPr id="4" name="Slide Number Placeholder 3"/>
          <p:cNvSpPr>
            <a:spLocks noGrp="1"/>
          </p:cNvSpPr>
          <p:nvPr>
            <p:ph type="sldNum" sz="quarter" idx="10"/>
          </p:nvPr>
        </p:nvSpPr>
        <p:spPr/>
        <p:txBody>
          <a:bodyPr/>
          <a:lstStyle/>
          <a:p>
            <a:fld id="{D2E6512A-FD97-40FC-90A7-D443EE03A497}" type="slidenum">
              <a:rPr lang="en-US" smtClean="0"/>
              <a:t>4</a:t>
            </a:fld>
            <a:endParaRPr lang="en-US"/>
          </a:p>
        </p:txBody>
      </p:sp>
    </p:spTree>
    <p:extLst>
      <p:ext uri="{BB962C8B-B14F-4D97-AF65-F5344CB8AC3E}">
        <p14:creationId xmlns:p14="http://schemas.microsoft.com/office/powerpoint/2010/main" val="2462245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slide leads</a:t>
            </a:r>
            <a:r>
              <a:rPr lang="en-US" baseline="0" dirty="0" smtClean="0"/>
              <a:t> onto the hidden benefits argument but do it first in </a:t>
            </a:r>
            <a:r>
              <a:rPr lang="en-US" baseline="0" dirty="0" err="1" smtClean="0"/>
              <a:t>duscussion</a:t>
            </a:r>
            <a:endParaRPr lang="en-US" dirty="0"/>
          </a:p>
        </p:txBody>
      </p:sp>
      <p:sp>
        <p:nvSpPr>
          <p:cNvPr id="4" name="Slide Number Placeholder 3"/>
          <p:cNvSpPr>
            <a:spLocks noGrp="1"/>
          </p:cNvSpPr>
          <p:nvPr>
            <p:ph type="sldNum" sz="quarter" idx="10"/>
          </p:nvPr>
        </p:nvSpPr>
        <p:spPr/>
        <p:txBody>
          <a:bodyPr/>
          <a:lstStyle/>
          <a:p>
            <a:fld id="{D2E6512A-FD97-40FC-90A7-D443EE03A497}" type="slidenum">
              <a:rPr lang="en-US" smtClean="0"/>
              <a:t>6</a:t>
            </a:fld>
            <a:endParaRPr lang="en-US"/>
          </a:p>
        </p:txBody>
      </p:sp>
    </p:spTree>
    <p:extLst>
      <p:ext uri="{BB962C8B-B14F-4D97-AF65-F5344CB8AC3E}">
        <p14:creationId xmlns:p14="http://schemas.microsoft.com/office/powerpoint/2010/main" val="13556428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always</a:t>
            </a:r>
            <a:r>
              <a:rPr lang="en-US" baseline="0" dirty="0" smtClean="0"/>
              <a:t> gain when we do something nice, out reputation, make us feel good about ourselves</a:t>
            </a:r>
          </a:p>
          <a:p>
            <a:endParaRPr lang="en-US" baseline="0" dirty="0" smtClean="0"/>
          </a:p>
          <a:p>
            <a:r>
              <a:rPr lang="en-US" baseline="0" dirty="0" smtClean="0"/>
              <a:t>Problems</a:t>
            </a:r>
          </a:p>
          <a:p>
            <a:r>
              <a:rPr lang="en-US" baseline="0" dirty="0" smtClean="0"/>
              <a:t>We tip even if we will never visit that restaurant again</a:t>
            </a:r>
          </a:p>
          <a:p>
            <a:r>
              <a:rPr lang="en-US" baseline="0" dirty="0" smtClean="0"/>
              <a:t>People helped </a:t>
            </a:r>
            <a:r>
              <a:rPr lang="en-US" baseline="0" dirty="0" err="1" smtClean="0"/>
              <a:t>jews</a:t>
            </a:r>
            <a:r>
              <a:rPr lang="en-US" baseline="0" dirty="0" smtClean="0"/>
              <a:t> to hide with no real motive in it, </a:t>
            </a:r>
            <a:endParaRPr lang="en-US" dirty="0"/>
          </a:p>
        </p:txBody>
      </p:sp>
      <p:sp>
        <p:nvSpPr>
          <p:cNvPr id="4" name="Slide Number Placeholder 3"/>
          <p:cNvSpPr>
            <a:spLocks noGrp="1"/>
          </p:cNvSpPr>
          <p:nvPr>
            <p:ph type="sldNum" sz="quarter" idx="10"/>
          </p:nvPr>
        </p:nvSpPr>
        <p:spPr/>
        <p:txBody>
          <a:bodyPr/>
          <a:lstStyle/>
          <a:p>
            <a:fld id="{D2E6512A-FD97-40FC-90A7-D443EE03A497}" type="slidenum">
              <a:rPr lang="en-US" smtClean="0"/>
              <a:t>7</a:t>
            </a:fld>
            <a:endParaRPr lang="en-US"/>
          </a:p>
        </p:txBody>
      </p:sp>
    </p:spTree>
    <p:extLst>
      <p:ext uri="{BB962C8B-B14F-4D97-AF65-F5344CB8AC3E}">
        <p14:creationId xmlns:p14="http://schemas.microsoft.com/office/powerpoint/2010/main" val="19472967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Has anyone</a:t>
            </a:r>
            <a:r>
              <a:rPr lang="en-US" baseline="0" dirty="0" smtClean="0"/>
              <a:t> been in a proper riot?</a:t>
            </a:r>
            <a:endParaRPr lang="en-US" dirty="0"/>
          </a:p>
        </p:txBody>
      </p:sp>
      <p:sp>
        <p:nvSpPr>
          <p:cNvPr id="4" name="Slide Number Placeholder 3"/>
          <p:cNvSpPr>
            <a:spLocks noGrp="1"/>
          </p:cNvSpPr>
          <p:nvPr>
            <p:ph type="sldNum" sz="quarter" idx="10"/>
          </p:nvPr>
        </p:nvSpPr>
        <p:spPr/>
        <p:txBody>
          <a:bodyPr/>
          <a:lstStyle/>
          <a:p>
            <a:fld id="{D2E6512A-FD97-40FC-90A7-D443EE03A497}" type="slidenum">
              <a:rPr lang="en-US" smtClean="0"/>
              <a:t>8</a:t>
            </a:fld>
            <a:endParaRPr lang="en-US"/>
          </a:p>
        </p:txBody>
      </p:sp>
    </p:spTree>
    <p:extLst>
      <p:ext uri="{BB962C8B-B14F-4D97-AF65-F5344CB8AC3E}">
        <p14:creationId xmlns:p14="http://schemas.microsoft.com/office/powerpoint/2010/main" val="14502704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2E6512A-FD97-40FC-90A7-D443EE03A497}" type="slidenum">
              <a:rPr lang="en-US" smtClean="0"/>
              <a:t>9</a:t>
            </a:fld>
            <a:endParaRPr lang="en-US"/>
          </a:p>
        </p:txBody>
      </p:sp>
    </p:spTree>
    <p:extLst>
      <p:ext uri="{BB962C8B-B14F-4D97-AF65-F5344CB8AC3E}">
        <p14:creationId xmlns:p14="http://schemas.microsoft.com/office/powerpoint/2010/main" val="40527897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Ring</a:t>
            </a:r>
            <a:r>
              <a:rPr lang="en-US" baseline="0" dirty="0" smtClean="0"/>
              <a:t> of </a:t>
            </a:r>
            <a:r>
              <a:rPr lang="en-US" baseline="0" dirty="0" err="1" smtClean="0"/>
              <a:t>Gypes</a:t>
            </a:r>
            <a:r>
              <a:rPr lang="en-US" baseline="0" dirty="0" smtClean="0"/>
              <a:t> examples for discussion here. </a:t>
            </a:r>
          </a:p>
          <a:p>
            <a:r>
              <a:rPr lang="en-US" baseline="0" dirty="0" smtClean="0"/>
              <a:t>Lord</a:t>
            </a:r>
          </a:p>
          <a:p>
            <a:r>
              <a:rPr lang="en-US" baseline="0" dirty="0" smtClean="0"/>
              <a:t> of the ring </a:t>
            </a:r>
            <a:r>
              <a:rPr lang="en-US" baseline="0" dirty="0" err="1" smtClean="0"/>
              <a:t>ring</a:t>
            </a:r>
            <a:r>
              <a:rPr lang="en-US" baseline="0" dirty="0" smtClean="0"/>
              <a:t>, what would you do if you could become invisible and never </a:t>
            </a:r>
            <a:r>
              <a:rPr lang="en-US" baseline="0" smtClean="0"/>
              <a:t>get caught!!!</a:t>
            </a:r>
            <a:endParaRPr lang="en-US" dirty="0"/>
          </a:p>
        </p:txBody>
      </p:sp>
      <p:sp>
        <p:nvSpPr>
          <p:cNvPr id="4" name="Slide Number Placeholder 3"/>
          <p:cNvSpPr>
            <a:spLocks noGrp="1"/>
          </p:cNvSpPr>
          <p:nvPr>
            <p:ph type="sldNum" sz="quarter" idx="10"/>
          </p:nvPr>
        </p:nvSpPr>
        <p:spPr/>
        <p:txBody>
          <a:bodyPr/>
          <a:lstStyle/>
          <a:p>
            <a:fld id="{D2E6512A-FD97-40FC-90A7-D443EE03A497}" type="slidenum">
              <a:rPr lang="en-US" smtClean="0"/>
              <a:t>10</a:t>
            </a:fld>
            <a:endParaRPr lang="en-US"/>
          </a:p>
        </p:txBody>
      </p:sp>
    </p:spTree>
    <p:extLst>
      <p:ext uri="{BB962C8B-B14F-4D97-AF65-F5344CB8AC3E}">
        <p14:creationId xmlns:p14="http://schemas.microsoft.com/office/powerpoint/2010/main" val="12619344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Rectangle 7"/>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762000" y="3200400"/>
            <a:ext cx="7543800" cy="1524000"/>
          </a:xfrm>
        </p:spPr>
        <p:txBody>
          <a:bodyPr>
            <a:noAutofit/>
          </a:bodyPr>
          <a:lstStyle>
            <a:lvl1pPr>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762000" y="4724400"/>
            <a:ext cx="6858000" cy="990600"/>
          </a:xfrm>
        </p:spPr>
        <p:txBody>
          <a:bodyPr anchor="t" anchorCtr="0">
            <a:normAutofit/>
          </a:bodyPr>
          <a:lstStyle>
            <a:lvl1pPr marL="0" indent="0" algn="l">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A3ACE793-EE7E-4820-94AC-87766A188E42}" type="datetimeFigureOut">
              <a:rPr lang="en-US" smtClean="0"/>
              <a:t>9/6/2012</a:t>
            </a:fld>
            <a:endParaRPr lang="en-US"/>
          </a:p>
        </p:txBody>
      </p:sp>
      <p:sp>
        <p:nvSpPr>
          <p:cNvPr id="5" name="Footer Placeholder 4"/>
          <p:cNvSpPr>
            <a:spLocks noGrp="1"/>
          </p:cNvSpPr>
          <p:nvPr>
            <p:ph type="ftr" sz="quarter" idx="11"/>
          </p:nvPr>
        </p:nvSpPr>
        <p:spPr/>
        <p:txBody>
          <a:bodyPr/>
          <a:lstStyle/>
          <a:p>
            <a:r>
              <a:rPr lang="en-US" dirty="0" smtClean="0"/>
              <a:t>Ethics: Self Interest Theory</a:t>
            </a:r>
            <a:endParaRPr lang="en-US" dirty="0"/>
          </a:p>
        </p:txBody>
      </p:sp>
      <p:sp>
        <p:nvSpPr>
          <p:cNvPr id="6" name="Slide Number Placeholder 5"/>
          <p:cNvSpPr>
            <a:spLocks noGrp="1"/>
          </p:cNvSpPr>
          <p:nvPr>
            <p:ph type="sldNum" sz="quarter" idx="12"/>
          </p:nvPr>
        </p:nvSpPr>
        <p:spPr/>
        <p:txBody>
          <a:bodyPr/>
          <a:lstStyle/>
          <a:p>
            <a:fld id="{CA91E036-7825-46E4-AEBA-62ABB46C6CFE}" type="slidenum">
              <a:rPr lang="en-US" smtClean="0"/>
              <a:t>‹#›</a:t>
            </a:fld>
            <a:endParaRPr lang="en-US"/>
          </a:p>
        </p:txBody>
      </p:sp>
      <p:sp>
        <p:nvSpPr>
          <p:cNvPr id="7" name="Rectangle 6"/>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914400" y="685800"/>
            <a:ext cx="7239000" cy="3886200"/>
          </a:xfrm>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3ACE793-EE7E-4820-94AC-87766A188E42}" type="datetimeFigureOut">
              <a:rPr lang="en-US" smtClean="0"/>
              <a:t>9/6/2012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91E036-7825-46E4-AEBA-62ABB46C6CFE}"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 y="685801"/>
            <a:ext cx="1828800" cy="5410199"/>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90800" y="685801"/>
            <a:ext cx="5715000" cy="4876800"/>
          </a:xfrm>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3ACE793-EE7E-4820-94AC-87766A188E42}" type="datetimeFigureOut">
              <a:rPr lang="en-US" smtClean="0"/>
              <a:t>9/6/2012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91E036-7825-46E4-AEBA-62ABB46C6CFE}"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3ACE793-EE7E-4820-94AC-87766A188E42}" type="datetimeFigureOut">
              <a:rPr lang="en-US" smtClean="0"/>
              <a:t>9/6/2012</a:t>
            </a:fld>
            <a:endParaRPr lang="en-US"/>
          </a:p>
        </p:txBody>
      </p:sp>
      <p:sp>
        <p:nvSpPr>
          <p:cNvPr id="6" name="Slide Number Placeholder 5"/>
          <p:cNvSpPr>
            <a:spLocks noGrp="1"/>
          </p:cNvSpPr>
          <p:nvPr>
            <p:ph type="sldNum" sz="quarter" idx="12"/>
          </p:nvPr>
        </p:nvSpPr>
        <p:spPr/>
        <p:txBody>
          <a:bodyPr/>
          <a:lstStyle/>
          <a:p>
            <a:fld id="{CA91E036-7825-46E4-AEBA-62ABB46C6CFE}" type="slidenum">
              <a:rPr lang="en-US" smtClean="0"/>
              <a:t>‹#›</a:t>
            </a:fld>
            <a:endParaRPr lang="en-US"/>
          </a:p>
        </p:txBody>
      </p:sp>
      <p:sp>
        <p:nvSpPr>
          <p:cNvPr id="7" name="TextBox 6"/>
          <p:cNvSpPr txBox="1"/>
          <p:nvPr userDrawn="1"/>
        </p:nvSpPr>
        <p:spPr>
          <a:xfrm>
            <a:off x="838200" y="6324600"/>
            <a:ext cx="3733800" cy="381000"/>
          </a:xfrm>
          <a:prstGeom prst="rect">
            <a:avLst/>
          </a:prstGeom>
          <a:noFill/>
        </p:spPr>
        <p:txBody>
          <a:bodyPr wrap="square" rtlCol="0">
            <a:spAutoFit/>
          </a:bodyPr>
          <a:lstStyle/>
          <a:p>
            <a:r>
              <a:rPr lang="en-US" dirty="0" smtClean="0"/>
              <a:t>Ethics: Self Interest Theory</a:t>
            </a:r>
            <a:endParaRPr lang="en-US" dirty="0"/>
          </a:p>
        </p:txBody>
      </p:sp>
      <p:sp>
        <p:nvSpPr>
          <p:cNvPr id="8" name="TextBox 7">
            <a:hlinkClick r:id="rId2" action="ppaction://hlinksldjump"/>
          </p:cNvPr>
          <p:cNvSpPr txBox="1"/>
          <p:nvPr userDrawn="1"/>
        </p:nvSpPr>
        <p:spPr>
          <a:xfrm>
            <a:off x="8534400" y="6324600"/>
            <a:ext cx="609600" cy="369332"/>
          </a:xfrm>
          <a:prstGeom prst="rect">
            <a:avLst/>
          </a:prstGeom>
          <a:noFill/>
        </p:spPr>
        <p:txBody>
          <a:bodyPr wrap="square" rtlCol="0">
            <a:spAutoFit/>
          </a:bodyPr>
          <a:lstStyle/>
          <a:p>
            <a:r>
              <a:rPr lang="en-US" dirty="0" smtClean="0"/>
              <a:t>4A</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2000" y="3276600"/>
            <a:ext cx="7543800" cy="1676400"/>
          </a:xfrm>
        </p:spPr>
        <p:txBody>
          <a:bodyPr anchor="b" anchorCtr="0"/>
          <a:lstStyle>
            <a:lvl1pPr algn="l">
              <a:defRPr sz="54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62000" y="4953000"/>
            <a:ext cx="6858000" cy="914400"/>
          </a:xfrm>
        </p:spPr>
        <p:txBody>
          <a:bodyPr anchor="t" anchorCtr="0">
            <a:normAutofit/>
          </a:bodyPr>
          <a:lstStyle>
            <a:lvl1pPr marL="0" indent="0">
              <a:buNone/>
              <a:defRPr sz="2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3ACE793-EE7E-4820-94AC-87766A188E42}" type="datetimeFigureOut">
              <a:rPr lang="en-US" smtClean="0"/>
              <a:t>9/6/2012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91E036-7825-46E4-AEBA-62ABB46C6CFE}" type="slidenum">
              <a:rPr lang="en-US" smtClean="0"/>
              <a:t>‹#›</a:t>
            </a:fld>
            <a:endParaRPr lang="en-US"/>
          </a:p>
        </p:txBody>
      </p:sp>
      <p:sp>
        <p:nvSpPr>
          <p:cNvPr id="8" name="Rectangle 7"/>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620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3ACE793-EE7E-4820-94AC-87766A188E42}" type="datetimeFigureOut">
              <a:rPr lang="en-US" smtClean="0"/>
              <a:t>9/6/2012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A91E036-7825-46E4-AEBA-62ABB46C6CFE}"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7589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589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1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3ACE793-EE7E-4820-94AC-87766A188E42}" type="datetimeFigureOut">
              <a:rPr lang="en-US" smtClean="0"/>
              <a:t>9/6/2012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A91E036-7825-46E4-AEBA-62ABB46C6CFE}" type="slidenum">
              <a:rPr lang="en-US" smtClean="0"/>
              <a:t>‹#›</a:t>
            </a:fld>
            <a:endParaRPr lang="en-US"/>
          </a:p>
        </p:txBody>
      </p:sp>
      <p:cxnSp>
        <p:nvCxnSpPr>
          <p:cNvPr id="11" name="Straight Connector 10"/>
          <p:cNvCxnSpPr/>
          <p:nvPr/>
        </p:nvCxnSpPr>
        <p:spPr>
          <a:xfrm>
            <a:off x="7589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6451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A3ACE793-EE7E-4820-94AC-87766A188E42}" type="datetimeFigureOut">
              <a:rPr lang="en-US" smtClean="0"/>
              <a:t>9/6/2012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A91E036-7825-46E4-AEBA-62ABB46C6CFE}"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3ACE793-EE7E-4820-94AC-87766A188E42}" type="datetimeFigureOut">
              <a:rPr lang="en-US" smtClean="0"/>
              <a:t>9/6/2012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A91E036-7825-46E4-AEBA-62ABB46C6CFE}"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62000" y="4572000"/>
            <a:ext cx="6784848" cy="1600200"/>
          </a:xfrm>
        </p:spPr>
        <p:txBody>
          <a:bodyPr anchor="b">
            <a:normAutofit/>
          </a:bodyPr>
          <a:lstStyle>
            <a:lvl1pPr algn="l">
              <a:defRPr sz="5400" b="0"/>
            </a:lvl1pPr>
          </a:lstStyle>
          <a:p>
            <a:r>
              <a:rPr lang="en-US" smtClean="0"/>
              <a:t>Click to edit Master title style</a:t>
            </a:r>
            <a:endParaRPr lang="en-US"/>
          </a:p>
        </p:txBody>
      </p:sp>
      <p:sp>
        <p:nvSpPr>
          <p:cNvPr id="3" name="Content Placeholder 2"/>
          <p:cNvSpPr>
            <a:spLocks noGrp="1"/>
          </p:cNvSpPr>
          <p:nvPr>
            <p:ph idx="1"/>
          </p:nvPr>
        </p:nvSpPr>
        <p:spPr>
          <a:xfrm>
            <a:off x="3710866" y="457200"/>
            <a:ext cx="4594934" cy="4114799"/>
          </a:xfrm>
        </p:spPr>
        <p:txBody>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62001" y="457200"/>
            <a:ext cx="2673657" cy="4114800"/>
          </a:xfrm>
        </p:spPr>
        <p:txBody>
          <a:bodyPr>
            <a:normAutofit/>
          </a:bodyPr>
          <a:lstStyle>
            <a:lvl1pPr marL="0" indent="0">
              <a:buNone/>
              <a:defRPr sz="21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3ACE793-EE7E-4820-94AC-87766A188E42}" type="datetimeFigureOut">
              <a:rPr lang="en-US" smtClean="0"/>
              <a:t>9/6/2012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A91E036-7825-46E4-AEBA-62ABB46C6CFE}" type="slidenum">
              <a:rPr lang="en-US" smtClean="0"/>
              <a:t>‹#›</a:t>
            </a:fld>
            <a:endParaRPr lang="en-US"/>
          </a:p>
        </p:txBody>
      </p:sp>
      <p:cxnSp>
        <p:nvCxnSpPr>
          <p:cNvPr id="10" name="Straight Connector 9"/>
          <p:cNvCxnSpPr/>
          <p:nvPr/>
        </p:nvCxnSpPr>
        <p:spPr>
          <a:xfrm rot="5400000">
            <a:off x="1677194" y="2514600"/>
            <a:ext cx="3810000" cy="1588"/>
          </a:xfrm>
          <a:prstGeom prst="line">
            <a:avLst/>
          </a:prstGeom>
          <a:ln>
            <a:solidFill>
              <a:schemeClr val="tx2">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8952" y="4572000"/>
            <a:ext cx="6784848" cy="1600200"/>
          </a:xfrm>
        </p:spPr>
        <p:txBody>
          <a:bodyPr anchor="b">
            <a:normAutofit/>
          </a:bodyPr>
          <a:lstStyle>
            <a:lvl1pPr algn="l">
              <a:defRPr sz="5400" b="0"/>
            </a:lvl1pPr>
          </a:lstStyle>
          <a:p>
            <a:r>
              <a:rPr lang="en-US" smtClean="0"/>
              <a:t>Click to edit Master title style</a:t>
            </a:r>
            <a:endParaRPr lang="en-US" dirty="0"/>
          </a:p>
        </p:txBody>
      </p:sp>
      <p:sp>
        <p:nvSpPr>
          <p:cNvPr id="3" name="Picture Placeholder 2"/>
          <p:cNvSpPr>
            <a:spLocks noGrp="1"/>
          </p:cNvSpPr>
          <p:nvPr>
            <p:ph type="pic" idx="1"/>
          </p:nvPr>
        </p:nvSpPr>
        <p:spPr>
          <a:xfrm>
            <a:off x="777240" y="457200"/>
            <a:ext cx="7543800" cy="2895600"/>
          </a:xfrm>
          <a:ln w="6350">
            <a:solidFill>
              <a:schemeClr val="tx2"/>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850392" y="3505200"/>
            <a:ext cx="7391400" cy="804862"/>
          </a:xfrm>
        </p:spPr>
        <p:txBody>
          <a:bodyPr anchor="t" anchorCtr="0">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3ACE793-EE7E-4820-94AC-87766A188E42}" type="datetimeFigureOut">
              <a:rPr lang="en-US" smtClean="0"/>
              <a:t>9/6/2012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A91E036-7825-46E4-AEBA-62ABB46C6CFE}"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2000" y="4572000"/>
            <a:ext cx="6781800" cy="16002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762000" y="685800"/>
            <a:ext cx="7543800" cy="3886200"/>
          </a:xfrm>
          <a:prstGeom prst="rect">
            <a:avLst/>
          </a:prstGeom>
        </p:spPr>
        <p:txBody>
          <a:bodyPr vert="horz" lIns="91440" tIns="45720" rIns="91440" bIns="45720" rtlCol="0" anchor="ctr" anchorCtr="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6248400" y="6208776"/>
            <a:ext cx="2133600" cy="365125"/>
          </a:xfrm>
          <a:prstGeom prst="rect">
            <a:avLst/>
          </a:prstGeom>
        </p:spPr>
        <p:txBody>
          <a:bodyPr vert="horz" lIns="91440" tIns="45720" rIns="91440" bIns="45720" rtlCol="0" anchor="ctr"/>
          <a:lstStyle>
            <a:lvl1pPr algn="r">
              <a:defRPr sz="1200" b="1">
                <a:solidFill>
                  <a:schemeClr val="tx2">
                    <a:lumMod val="90000"/>
                    <a:lumOff val="10000"/>
                  </a:schemeClr>
                </a:solidFill>
                <a:latin typeface="+mn-lt"/>
              </a:defRPr>
            </a:lvl1pPr>
          </a:lstStyle>
          <a:p>
            <a:fld id="{A3ACE793-EE7E-4820-94AC-87766A188E42}" type="datetimeFigureOut">
              <a:rPr lang="en-US" smtClean="0"/>
              <a:t>9/6/2012</a:t>
            </a:fld>
            <a:endParaRPr lang="en-US"/>
          </a:p>
        </p:txBody>
      </p:sp>
      <p:sp>
        <p:nvSpPr>
          <p:cNvPr id="5" name="Footer Placeholder 4"/>
          <p:cNvSpPr>
            <a:spLocks noGrp="1"/>
          </p:cNvSpPr>
          <p:nvPr>
            <p:ph type="ftr" sz="quarter" idx="3"/>
          </p:nvPr>
        </p:nvSpPr>
        <p:spPr>
          <a:xfrm>
            <a:off x="761999" y="6208776"/>
            <a:ext cx="4873869" cy="365125"/>
          </a:xfrm>
          <a:prstGeom prst="rect">
            <a:avLst/>
          </a:prstGeom>
        </p:spPr>
        <p:txBody>
          <a:bodyPr vert="horz" lIns="91440" tIns="45720" rIns="91440" bIns="45720" rtlCol="0" anchor="ctr"/>
          <a:lstStyle>
            <a:lvl1pPr algn="l">
              <a:defRPr sz="1200" b="1">
                <a:solidFill>
                  <a:schemeClr val="tx2">
                    <a:lumMod val="90000"/>
                    <a:lumOff val="10000"/>
                  </a:schemeClr>
                </a:solidFill>
              </a:defRPr>
            </a:lvl1pPr>
          </a:lstStyle>
          <a:p>
            <a:r>
              <a:rPr lang="en-US" dirty="0" smtClean="0"/>
              <a:t>Ethics: Self Interest Theory</a:t>
            </a:r>
          </a:p>
          <a:p>
            <a:endParaRPr lang="en-US" dirty="0"/>
          </a:p>
        </p:txBody>
      </p:sp>
      <p:sp>
        <p:nvSpPr>
          <p:cNvPr id="6" name="Slide Number Placeholder 5"/>
          <p:cNvSpPr>
            <a:spLocks noGrp="1"/>
          </p:cNvSpPr>
          <p:nvPr>
            <p:ph type="sldNum" sz="quarter" idx="4"/>
          </p:nvPr>
        </p:nvSpPr>
        <p:spPr>
          <a:xfrm>
            <a:off x="7620000" y="5687568"/>
            <a:ext cx="762000" cy="365125"/>
          </a:xfrm>
          <a:prstGeom prst="rect">
            <a:avLst/>
          </a:prstGeom>
        </p:spPr>
        <p:txBody>
          <a:bodyPr vert="horz" lIns="91440" tIns="45720" rIns="91440" bIns="45720" rtlCol="0" anchor="ctr"/>
          <a:lstStyle>
            <a:lvl1pPr algn="r">
              <a:defRPr sz="2400">
                <a:solidFill>
                  <a:schemeClr val="tx1">
                    <a:lumMod val="85000"/>
                    <a:lumOff val="15000"/>
                  </a:schemeClr>
                </a:solidFill>
                <a:latin typeface="+mj-lt"/>
              </a:defRPr>
            </a:lvl1pPr>
          </a:lstStyle>
          <a:p>
            <a:fld id="{CA91E036-7825-46E4-AEBA-62ABB46C6CFE}" type="slidenum">
              <a:rPr lang="en-US" smtClean="0"/>
              <a:t>‹#›</a:t>
            </a:fld>
            <a:endParaRPr lang="en-US"/>
          </a:p>
        </p:txBody>
      </p:sp>
      <p:sp>
        <p:nvSpPr>
          <p:cNvPr id="8" name="Rectangle 7"/>
          <p:cNvSpPr/>
          <p:nvPr/>
        </p:nvSpPr>
        <p:spPr>
          <a:xfrm>
            <a:off x="777240" y="0"/>
            <a:ext cx="7543800" cy="38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Font typeface="Arial" pitchFamily="34" charset="0"/>
        <a:buChar char="•"/>
        <a:defRPr sz="2400" b="1" kern="1200">
          <a:solidFill>
            <a:schemeClr val="tx2"/>
          </a:solidFill>
          <a:latin typeface="+mn-lt"/>
          <a:ea typeface="+mn-ea"/>
          <a:cs typeface="+mn-cs"/>
        </a:defRPr>
      </a:lvl1pPr>
      <a:lvl2pPr marL="594360" indent="-274320" algn="l" defTabSz="914400" rtl="0"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slide" Target="slide5.xml"/><Relationship Id="rId1" Type="http://schemas.openxmlformats.org/officeDocument/2006/relationships/slideLayout" Target="../slideLayouts/slideLayout2.xml"/><Relationship Id="rId5" Type="http://schemas.openxmlformats.org/officeDocument/2006/relationships/slide" Target="slide10.xml"/><Relationship Id="rId4" Type="http://schemas.openxmlformats.org/officeDocument/2006/relationships/slide" Target="slide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7.jpg"/><Relationship Id="rId5" Type="http://schemas.openxmlformats.org/officeDocument/2006/relationships/image" Target="../media/image6.jpg"/><Relationship Id="rId4" Type="http://schemas.openxmlformats.org/officeDocument/2006/relationships/image" Target="../media/image5.jp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Ethics</a:t>
            </a:r>
            <a:endParaRPr lang="en-US" dirty="0"/>
          </a:p>
        </p:txBody>
      </p:sp>
      <p:sp>
        <p:nvSpPr>
          <p:cNvPr id="3" name="Subtitle 2"/>
          <p:cNvSpPr>
            <a:spLocks noGrp="1"/>
          </p:cNvSpPr>
          <p:nvPr>
            <p:ph type="subTitle" idx="1"/>
          </p:nvPr>
        </p:nvSpPr>
        <p:spPr/>
        <p:txBody>
          <a:bodyPr/>
          <a:lstStyle/>
          <a:p>
            <a:r>
              <a:rPr lang="en-US" dirty="0" smtClean="0"/>
              <a:t>Self Interest Theory</a:t>
            </a:r>
            <a:endParaRPr lang="en-US" dirty="0"/>
          </a:p>
        </p:txBody>
      </p:sp>
    </p:spTree>
    <p:extLst>
      <p:ext uri="{BB962C8B-B14F-4D97-AF65-F5344CB8AC3E}">
        <p14:creationId xmlns:p14="http://schemas.microsoft.com/office/powerpoint/2010/main" val="32535893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4572000"/>
            <a:ext cx="7848600" cy="1600200"/>
          </a:xfrm>
        </p:spPr>
        <p:txBody>
          <a:bodyPr/>
          <a:lstStyle/>
          <a:p>
            <a:pPr lvl="1"/>
            <a:r>
              <a:rPr lang="en-US" sz="3600" dirty="0"/>
              <a:t>The fear of punishment argument</a:t>
            </a:r>
            <a:endParaRPr lang="en-US" sz="3600" dirty="0"/>
          </a:p>
        </p:txBody>
      </p:sp>
      <p:sp>
        <p:nvSpPr>
          <p:cNvPr id="3" name="Content Placeholder 2"/>
          <p:cNvSpPr>
            <a:spLocks noGrp="1"/>
          </p:cNvSpPr>
          <p:nvPr>
            <p:ph idx="1"/>
          </p:nvPr>
        </p:nvSpPr>
        <p:spPr/>
        <p:txBody>
          <a:bodyPr/>
          <a:lstStyle/>
          <a:p>
            <a:r>
              <a:rPr lang="en-US" dirty="0" smtClean="0"/>
              <a:t>The main thing that keeps us in line and prevents us from doing wrong is the fear of punishment</a:t>
            </a:r>
          </a:p>
          <a:p>
            <a:pPr lvl="1"/>
            <a:r>
              <a:rPr lang="en-US" dirty="0" smtClean="0"/>
              <a:t>When we think of doing something wrong we ask ourselves </a:t>
            </a:r>
          </a:p>
          <a:p>
            <a:pPr lvl="2"/>
            <a:r>
              <a:rPr lang="en-US" dirty="0" smtClean="0"/>
              <a:t>“What if I get caught?”</a:t>
            </a:r>
          </a:p>
          <a:p>
            <a:pPr lvl="1"/>
            <a:r>
              <a:rPr lang="en-US" dirty="0" smtClean="0"/>
              <a:t>Law of the Jungle when law and order breaks down</a:t>
            </a:r>
          </a:p>
          <a:p>
            <a:r>
              <a:rPr lang="en-US" dirty="0" smtClean="0"/>
              <a:t>Problems</a:t>
            </a:r>
          </a:p>
          <a:p>
            <a:pPr lvl="1"/>
            <a:r>
              <a:rPr lang="en-US" dirty="0" smtClean="0"/>
              <a:t>Not all behaviors is motivated by fear</a:t>
            </a:r>
          </a:p>
          <a:p>
            <a:pPr lvl="1"/>
            <a:r>
              <a:rPr lang="en-US" dirty="0" smtClean="0"/>
              <a:t>Is religious behavior controlled by a fear of God</a:t>
            </a:r>
            <a:endParaRPr lang="en-US" dirty="0"/>
          </a:p>
        </p:txBody>
      </p:sp>
    </p:spTree>
    <p:extLst>
      <p:ext uri="{BB962C8B-B14F-4D97-AF65-F5344CB8AC3E}">
        <p14:creationId xmlns:p14="http://schemas.microsoft.com/office/powerpoint/2010/main" val="1753751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762000" y="685800"/>
            <a:ext cx="7543800" cy="1905000"/>
          </a:xfrm>
        </p:spPr>
        <p:txBody>
          <a:bodyPr/>
          <a:lstStyle/>
          <a:p>
            <a:r>
              <a:rPr lang="en-US" dirty="0" smtClean="0"/>
              <a:t>According to Self Interest Theory, human beings are always and everywhere selfish</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00200" y="2667000"/>
            <a:ext cx="3048000" cy="3135924"/>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77000" y="3200400"/>
            <a:ext cx="1866900" cy="1866900"/>
          </a:xfrm>
          <a:prstGeom prst="rect">
            <a:avLst/>
          </a:prstGeom>
        </p:spPr>
      </p:pic>
    </p:spTree>
    <p:extLst>
      <p:ext uri="{BB962C8B-B14F-4D97-AF65-F5344CB8AC3E}">
        <p14:creationId xmlns:p14="http://schemas.microsoft.com/office/powerpoint/2010/main" val="429123442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Four main Arguments for this theory:</a:t>
            </a:r>
          </a:p>
          <a:p>
            <a:pPr lvl="1"/>
            <a:r>
              <a:rPr lang="en-US" sz="3600" dirty="0" smtClean="0"/>
              <a:t>The definitional argument</a:t>
            </a:r>
          </a:p>
          <a:p>
            <a:pPr lvl="1"/>
            <a:r>
              <a:rPr lang="en-US" sz="3600" dirty="0" smtClean="0"/>
              <a:t>The evolutionary argument</a:t>
            </a:r>
          </a:p>
          <a:p>
            <a:pPr lvl="1"/>
            <a:r>
              <a:rPr lang="en-US" sz="3600" dirty="0" smtClean="0"/>
              <a:t>The hidden benefits argument</a:t>
            </a:r>
          </a:p>
          <a:p>
            <a:pPr lvl="1"/>
            <a:r>
              <a:rPr lang="en-US" sz="3600" dirty="0" smtClean="0"/>
              <a:t>The fear of punishment argument</a:t>
            </a:r>
            <a:endParaRPr lang="en-US" sz="3600" dirty="0"/>
          </a:p>
        </p:txBody>
      </p:sp>
      <p:sp>
        <p:nvSpPr>
          <p:cNvPr id="4" name="Rectangle 3">
            <a:hlinkClick r:id="rId2" action="ppaction://hlinksldjump"/>
          </p:cNvPr>
          <p:cNvSpPr/>
          <p:nvPr/>
        </p:nvSpPr>
        <p:spPr>
          <a:xfrm>
            <a:off x="1378258" y="2265285"/>
            <a:ext cx="5029200" cy="609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3" action="ppaction://hlinksldjump"/>
          </p:cNvPr>
          <p:cNvSpPr/>
          <p:nvPr/>
        </p:nvSpPr>
        <p:spPr>
          <a:xfrm>
            <a:off x="1378258" y="2970320"/>
            <a:ext cx="5784542" cy="609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4" action="ppaction://hlinksldjump"/>
          </p:cNvPr>
          <p:cNvSpPr/>
          <p:nvPr/>
        </p:nvSpPr>
        <p:spPr>
          <a:xfrm>
            <a:off x="1342008" y="1600200"/>
            <a:ext cx="5029200" cy="609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hlinkClick r:id="rId5" action="ppaction://hlinksldjump"/>
          </p:cNvPr>
          <p:cNvSpPr/>
          <p:nvPr/>
        </p:nvSpPr>
        <p:spPr>
          <a:xfrm>
            <a:off x="1371600" y="3581400"/>
            <a:ext cx="6324600" cy="609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4088349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1"/>
            <a:r>
              <a:rPr lang="en-US" sz="3600" dirty="0"/>
              <a:t>The definitional argument</a:t>
            </a:r>
          </a:p>
        </p:txBody>
      </p:sp>
      <p:sp>
        <p:nvSpPr>
          <p:cNvPr id="3" name="Content Placeholder 2"/>
          <p:cNvSpPr>
            <a:spLocks noGrp="1"/>
          </p:cNvSpPr>
          <p:nvPr>
            <p:ph idx="1"/>
          </p:nvPr>
        </p:nvSpPr>
        <p:spPr/>
        <p:txBody>
          <a:bodyPr/>
          <a:lstStyle/>
          <a:p>
            <a:r>
              <a:rPr lang="en-US" dirty="0" smtClean="0"/>
              <a:t>You do what you do every time because you are selfish? Everyone is selfish</a:t>
            </a:r>
          </a:p>
          <a:p>
            <a:pPr lvl="1"/>
            <a:r>
              <a:rPr lang="en-US" dirty="0" smtClean="0"/>
              <a:t>Do I play video games or clean the house?</a:t>
            </a:r>
          </a:p>
          <a:p>
            <a:pPr lvl="1"/>
            <a:r>
              <a:rPr lang="en-US" dirty="0" smtClean="0"/>
              <a:t>Does mother Theresa want Bill Gates job?</a:t>
            </a:r>
          </a:p>
          <a:p>
            <a:r>
              <a:rPr lang="en-US" dirty="0" smtClean="0"/>
              <a:t>Can you see any problems?</a:t>
            </a:r>
          </a:p>
          <a:p>
            <a:pPr lvl="1"/>
            <a:r>
              <a:rPr lang="en-US" dirty="0" smtClean="0"/>
              <a:t>This theory does not allow anything to stand against it!!</a:t>
            </a:r>
          </a:p>
          <a:p>
            <a:pPr lvl="1"/>
            <a:r>
              <a:rPr lang="en-US" dirty="0" smtClean="0"/>
              <a:t>The word selfish does not exist</a:t>
            </a:r>
            <a:endParaRPr lang="en-US" dirty="0"/>
          </a:p>
        </p:txBody>
      </p:sp>
    </p:spTree>
    <p:extLst>
      <p:ext uri="{BB962C8B-B14F-4D97-AF65-F5344CB8AC3E}">
        <p14:creationId xmlns:p14="http://schemas.microsoft.com/office/powerpoint/2010/main" val="39547057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1" algn="l" rtl="0">
              <a:spcBef>
                <a:spcPct val="0"/>
              </a:spcBef>
            </a:pPr>
            <a:r>
              <a:rPr lang="en-US" sz="3600" dirty="0"/>
              <a:t>The evolutionary argument</a:t>
            </a:r>
            <a:br>
              <a:rPr lang="en-US" sz="3600" dirty="0"/>
            </a:br>
            <a:endParaRPr lang="en-US" dirty="0"/>
          </a:p>
        </p:txBody>
      </p:sp>
      <p:sp>
        <p:nvSpPr>
          <p:cNvPr id="3" name="Content Placeholder 2"/>
          <p:cNvSpPr>
            <a:spLocks noGrp="1"/>
          </p:cNvSpPr>
          <p:nvPr>
            <p:ph idx="1"/>
          </p:nvPr>
        </p:nvSpPr>
        <p:spPr/>
        <p:txBody>
          <a:bodyPr/>
          <a:lstStyle/>
          <a:p>
            <a:r>
              <a:rPr lang="en-US" dirty="0" smtClean="0"/>
              <a:t>Human beings are naturally selfish creatures who are programmed to pursue their own interests</a:t>
            </a:r>
          </a:p>
          <a:p>
            <a:pPr lvl="1"/>
            <a:r>
              <a:rPr lang="en-US" dirty="0" smtClean="0"/>
              <a:t>Survival of the fittest</a:t>
            </a:r>
          </a:p>
          <a:p>
            <a:pPr lvl="1"/>
            <a:r>
              <a:rPr lang="en-US" dirty="0" smtClean="0"/>
              <a:t>Look after number 1</a:t>
            </a:r>
          </a:p>
          <a:p>
            <a:pPr lvl="1"/>
            <a:r>
              <a:rPr lang="en-US" dirty="0" smtClean="0"/>
              <a:t>This is why capitalism is so successful </a:t>
            </a:r>
          </a:p>
          <a:p>
            <a:r>
              <a:rPr lang="en-US" dirty="0" smtClean="0"/>
              <a:t>Problems</a:t>
            </a:r>
          </a:p>
          <a:p>
            <a:pPr lvl="1"/>
            <a:r>
              <a:rPr lang="en-US" dirty="0" smtClean="0"/>
              <a:t>We have empathy for each other even from a young age</a:t>
            </a:r>
          </a:p>
          <a:p>
            <a:pPr lvl="1"/>
            <a:r>
              <a:rPr lang="en-US" dirty="0" smtClean="0"/>
              <a:t>We have empathy for complete strangers when we read about hard luck stories</a:t>
            </a:r>
          </a:p>
          <a:p>
            <a:pPr lvl="1"/>
            <a:endParaRPr lang="en-US" dirty="0"/>
          </a:p>
        </p:txBody>
      </p:sp>
    </p:spTree>
    <p:extLst>
      <p:ext uri="{BB962C8B-B14F-4D97-AF65-F5344CB8AC3E}">
        <p14:creationId xmlns:p14="http://schemas.microsoft.com/office/powerpoint/2010/main" val="17189880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2000"/>
                                        <p:tgtEl>
                                          <p:spTgt spid="3">
                                            <p:txEl>
                                              <p:pRg st="0" end="0"/>
                                            </p:txEl>
                                          </p:spTgt>
                                        </p:tgtEl>
                                      </p:cBhvr>
                                    </p:animEffect>
                                  </p:childTnLst>
                                </p:cTn>
                              </p:par>
                              <p:par>
                                <p:cTn id="8" presetID="6" presetClass="entr" presetSubtype="16"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circle(in)">
                                      <p:cBhvr>
                                        <p:cTn id="10" dur="2000"/>
                                        <p:tgtEl>
                                          <p:spTgt spid="3">
                                            <p:txEl>
                                              <p:pRg st="1" end="1"/>
                                            </p:txEl>
                                          </p:spTgt>
                                        </p:tgtEl>
                                      </p:cBhvr>
                                    </p:animEffect>
                                  </p:childTnLst>
                                </p:cTn>
                              </p:par>
                              <p:par>
                                <p:cTn id="11" presetID="6" presetClass="entr" presetSubtype="16"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circle(in)">
                                      <p:cBhvr>
                                        <p:cTn id="13" dur="2000"/>
                                        <p:tgtEl>
                                          <p:spTgt spid="3">
                                            <p:txEl>
                                              <p:pRg st="2" end="2"/>
                                            </p:txEl>
                                          </p:spTgt>
                                        </p:tgtEl>
                                      </p:cBhvr>
                                    </p:animEffect>
                                  </p:childTnLst>
                                </p:cTn>
                              </p:par>
                              <p:par>
                                <p:cTn id="14" presetID="6" presetClass="entr" presetSubtype="16"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circle(in)">
                                      <p:cBhvr>
                                        <p:cTn id="16" dur="2000"/>
                                        <p:tgtEl>
                                          <p:spTgt spid="3">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6" presetClass="entr" presetSubtype="16"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circle(in)">
                                      <p:cBhvr>
                                        <p:cTn id="21" dur="2000"/>
                                        <p:tgtEl>
                                          <p:spTgt spid="3">
                                            <p:txEl>
                                              <p:pRg st="4" end="4"/>
                                            </p:txEl>
                                          </p:spTgt>
                                        </p:tgtEl>
                                      </p:cBhvr>
                                    </p:animEffect>
                                  </p:childTnLst>
                                </p:cTn>
                              </p:par>
                              <p:par>
                                <p:cTn id="22" presetID="6" presetClass="entr" presetSubtype="16" fill="hold" nodeType="with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circle(in)">
                                      <p:cBhvr>
                                        <p:cTn id="24" dur="2000"/>
                                        <p:tgtEl>
                                          <p:spTgt spid="3">
                                            <p:txEl>
                                              <p:pRg st="5" end="5"/>
                                            </p:txEl>
                                          </p:spTgt>
                                        </p:tgtEl>
                                      </p:cBhvr>
                                    </p:animEffect>
                                  </p:childTnLst>
                                </p:cTn>
                              </p:par>
                              <p:par>
                                <p:cTn id="25" presetID="6" presetClass="entr" presetSubtype="16" fill="hold"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circle(in)">
                                      <p:cBhvr>
                                        <p:cTn id="27" dur="2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If you went out of your way to help someone would it bother you if they showed no gratitude</a:t>
            </a:r>
          </a:p>
          <a:p>
            <a:r>
              <a:rPr lang="en-US" dirty="0" smtClean="0"/>
              <a:t>If you helped a friend when she had a problem, would you be annoyed if she refused to help you when you had a problem?</a:t>
            </a:r>
          </a:p>
          <a:p>
            <a:r>
              <a:rPr lang="en-US" dirty="0" smtClean="0"/>
              <a:t>If you gave a lot of money to charity, would you rather your friends knew what you had done or would you rather they did not know</a:t>
            </a:r>
            <a:endParaRPr lang="en-US" dirty="0"/>
          </a:p>
        </p:txBody>
      </p:sp>
    </p:spTree>
    <p:extLst>
      <p:ext uri="{BB962C8B-B14F-4D97-AF65-F5344CB8AC3E}">
        <p14:creationId xmlns:p14="http://schemas.microsoft.com/office/powerpoint/2010/main" val="135170688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1"/>
            <a:r>
              <a:rPr lang="en-US" sz="3600" dirty="0"/>
              <a:t>The hidden benefits argument</a:t>
            </a:r>
          </a:p>
        </p:txBody>
      </p:sp>
      <p:sp>
        <p:nvSpPr>
          <p:cNvPr id="3" name="Content Placeholder 2"/>
          <p:cNvSpPr>
            <a:spLocks noGrp="1"/>
          </p:cNvSpPr>
          <p:nvPr>
            <p:ph idx="1"/>
          </p:nvPr>
        </p:nvSpPr>
        <p:spPr>
          <a:xfrm>
            <a:off x="228600" y="685800"/>
            <a:ext cx="8077200" cy="4419600"/>
          </a:xfrm>
        </p:spPr>
        <p:txBody>
          <a:bodyPr/>
          <a:lstStyle/>
          <a:p>
            <a:r>
              <a:rPr lang="en-US" dirty="0" smtClean="0"/>
              <a:t>We get hidden benefits- such as gratitude, praise and a positive self image of ourselves from being kind to other people</a:t>
            </a:r>
          </a:p>
          <a:p>
            <a:pPr lvl="1"/>
            <a:r>
              <a:rPr lang="en-US" dirty="0" smtClean="0"/>
              <a:t>Why donate blood- why does this happen in public places</a:t>
            </a:r>
          </a:p>
          <a:p>
            <a:pPr lvl="1"/>
            <a:r>
              <a:rPr lang="en-US" dirty="0" smtClean="0"/>
              <a:t>Why do we need to have charity events, dinners</a:t>
            </a:r>
          </a:p>
          <a:p>
            <a:pPr lvl="1"/>
            <a:r>
              <a:rPr lang="en-US" dirty="0" smtClean="0"/>
              <a:t>Is a fireman who dies in the line of duty doing it for posthumous fame</a:t>
            </a:r>
          </a:p>
          <a:p>
            <a:r>
              <a:rPr lang="en-US" dirty="0" smtClean="0"/>
              <a:t>Problems</a:t>
            </a:r>
          </a:p>
          <a:p>
            <a:pPr lvl="1"/>
            <a:r>
              <a:rPr lang="en-US" dirty="0" smtClean="0"/>
              <a:t>We regularly do nice things in which we will never gain from</a:t>
            </a:r>
            <a:endParaRPr lang="en-US" dirty="0"/>
          </a:p>
        </p:txBody>
      </p:sp>
    </p:spTree>
    <p:extLst>
      <p:ext uri="{BB962C8B-B14F-4D97-AF65-F5344CB8AC3E}">
        <p14:creationId xmlns:p14="http://schemas.microsoft.com/office/powerpoint/2010/main" val="244977576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0" y="0"/>
            <a:ext cx="4343400" cy="3547110"/>
          </a:xfr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008" y="3514725"/>
            <a:ext cx="5943600" cy="3343275"/>
          </a:xfrm>
          <a:prstGeom prst="rect">
            <a:avLst/>
          </a:prstGeom>
        </p:spPr>
      </p:pic>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334350" y="5787"/>
            <a:ext cx="4790359" cy="3508938"/>
          </a:xfrm>
          <a:prstGeom prst="rect">
            <a:avLst/>
          </a:prstGeom>
        </p:spPr>
      </p:pic>
      <p:pic>
        <p:nvPicPr>
          <p:cNvPr id="7" name="Picture 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916592" y="3014025"/>
            <a:ext cx="3137704" cy="3862301"/>
          </a:xfrm>
          <a:prstGeom prst="rect">
            <a:avLst/>
          </a:prstGeom>
        </p:spPr>
      </p:pic>
    </p:spTree>
    <p:extLst>
      <p:ext uri="{BB962C8B-B14F-4D97-AF65-F5344CB8AC3E}">
        <p14:creationId xmlns:p14="http://schemas.microsoft.com/office/powerpoint/2010/main" val="31239307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Montreal police went on Strike in 1969</a:t>
            </a:r>
          </a:p>
          <a:p>
            <a:pPr lvl="1"/>
            <a:r>
              <a:rPr lang="en-US" dirty="0" smtClean="0"/>
              <a:t>By 11.20 first bank robbery</a:t>
            </a:r>
          </a:p>
          <a:p>
            <a:pPr lvl="1"/>
            <a:r>
              <a:rPr lang="en-US" dirty="0" smtClean="0"/>
              <a:t>By 12.00 most downtown shops had been robbed</a:t>
            </a:r>
          </a:p>
          <a:p>
            <a:pPr lvl="1"/>
            <a:r>
              <a:rPr lang="en-US" dirty="0" smtClean="0"/>
              <a:t>Taxi drivers burned down a rival limo service warehouse</a:t>
            </a:r>
          </a:p>
          <a:p>
            <a:pPr lvl="1"/>
            <a:r>
              <a:rPr lang="en-US" dirty="0" smtClean="0"/>
              <a:t>Sniper killed a police officer</a:t>
            </a:r>
          </a:p>
          <a:p>
            <a:pPr lvl="1"/>
            <a:r>
              <a:rPr lang="en-US" dirty="0" smtClean="0"/>
              <a:t>12 major fires had been set</a:t>
            </a:r>
          </a:p>
          <a:p>
            <a:pPr lvl="1"/>
            <a:r>
              <a:rPr lang="en-US" dirty="0" smtClean="0"/>
              <a:t>Army called in to restore order</a:t>
            </a:r>
            <a:endParaRPr lang="en-US" dirty="0"/>
          </a:p>
        </p:txBody>
      </p:sp>
      <p:sp>
        <p:nvSpPr>
          <p:cNvPr id="4" name="Title 1"/>
          <p:cNvSpPr>
            <a:spLocks noGrp="1"/>
          </p:cNvSpPr>
          <p:nvPr>
            <p:ph type="title"/>
          </p:nvPr>
        </p:nvSpPr>
        <p:spPr>
          <a:xfrm>
            <a:off x="762000" y="4572000"/>
            <a:ext cx="7848600" cy="1600200"/>
          </a:xfrm>
        </p:spPr>
        <p:txBody>
          <a:bodyPr/>
          <a:lstStyle/>
          <a:p>
            <a:pPr lvl="1"/>
            <a:r>
              <a:rPr lang="en-US" sz="3600" dirty="0"/>
              <a:t>The fear of punishment argument</a:t>
            </a:r>
            <a:endParaRPr lang="en-US" sz="3600" dirty="0"/>
          </a:p>
        </p:txBody>
      </p:sp>
    </p:spTree>
    <p:extLst>
      <p:ext uri="{BB962C8B-B14F-4D97-AF65-F5344CB8AC3E}">
        <p14:creationId xmlns:p14="http://schemas.microsoft.com/office/powerpoint/2010/main" val="262495071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NewsPrint">
  <a:themeElements>
    <a:clrScheme name="NewsPrint">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NewsPrint">
      <a:majorFont>
        <a:latin typeface="Impact"/>
        <a:ea typeface=""/>
        <a:cs typeface=""/>
        <a:font script="Jpan" typeface="HGP創英角ｺﾞｼｯｸUB"/>
        <a:font script="Hang" typeface="HY견고딕"/>
        <a:font script="Hans" typeface="微软雅黑"/>
        <a:font script="Hant" typeface="微軟正黑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Newsprint</Template>
  <TotalTime>680</TotalTime>
  <Words>598</Words>
  <Application>Microsoft Office PowerPoint</Application>
  <PresentationFormat>On-screen Show (4:3)</PresentationFormat>
  <Paragraphs>68</Paragraphs>
  <Slides>10</Slides>
  <Notes>6</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NewsPrint</vt:lpstr>
      <vt:lpstr>Ethics</vt:lpstr>
      <vt:lpstr>PowerPoint Presentation</vt:lpstr>
      <vt:lpstr>PowerPoint Presentation</vt:lpstr>
      <vt:lpstr>The definitional argument</vt:lpstr>
      <vt:lpstr>The evolutionary argument </vt:lpstr>
      <vt:lpstr>PowerPoint Presentation</vt:lpstr>
      <vt:lpstr>The hidden benefits argument</vt:lpstr>
      <vt:lpstr>PowerPoint Presentation</vt:lpstr>
      <vt:lpstr>The fear of punishment argument</vt:lpstr>
      <vt:lpstr>The fear of punishment argument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Ethics</dc:title>
  <dc:creator>Shane O'loghlin</dc:creator>
  <cp:lastModifiedBy>Shane O'loghlin</cp:lastModifiedBy>
  <cp:revision>8</cp:revision>
  <dcterms:created xsi:type="dcterms:W3CDTF">2012-09-06T17:31:05Z</dcterms:created>
  <dcterms:modified xsi:type="dcterms:W3CDTF">2012-09-07T04:51:06Z</dcterms:modified>
</cp:coreProperties>
</file>